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 b="def" i="def"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 b="def" i="def"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 b="def" i="def"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06" name="Shape 106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hape 116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Shape 117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/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29" name="Shape 129"/>
          <p:cNvSpPr/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0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z="9400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hape 14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9" name="Shape 179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80" name="Shape 180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Shape 24"/>
          <p:cNvSpPr/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51" name="Shape 51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cap="all" sz="17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" name="Shape 85"/>
          <p:cNvSpPr/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cap="all" spc="120"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6" name="Shape 96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cap="all" sz="6000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7" name="Shape 97"/>
          <p:cNvSpPr/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2" tIns="65022" rIns="65022" bIns="65022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jpeg"/><Relationship Id="rId4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3.jpeg"/><Relationship Id="rId4" Type="http://schemas.openxmlformats.org/officeDocument/2006/relationships/image" Target="../media/image1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e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Bootcamp</a:t>
            </a:r>
          </a:p>
        </p:txBody>
      </p:sp>
      <p:sp>
        <p:nvSpPr>
          <p:cNvPr id="192" name="Shape 19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1227703" y="3330273"/>
            <a:ext cx="12310460" cy="3602707"/>
          </a:xfrm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pPr/>
            <a:r>
              <a:t>3 Myths about Machine Learning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Yellowbrick</a:t>
            </a:r>
          </a:p>
        </p:txBody>
      </p:sp>
      <p:sp>
        <p:nvSpPr>
          <p:cNvPr id="506" name="Shape 506"/>
          <p:cNvSpPr/>
          <p:nvPr>
            <p:ph type="body" sz="half" idx="1"/>
          </p:nvPr>
        </p:nvSpPr>
        <p:spPr>
          <a:xfrm>
            <a:off x="406400" y="4538100"/>
            <a:ext cx="12192000" cy="2531601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Diagnostic visualizations! Automatic!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Built to integrate with scikit-learn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Example from data</a:t>
            </a:r>
          </a:p>
        </p:txBody>
      </p:sp>
      <p:sp>
        <p:nvSpPr>
          <p:cNvPr id="509" name="Shape 509"/>
          <p:cNvSpPr/>
          <p:nvPr/>
        </p:nvSpPr>
        <p:spPr>
          <a:xfrm>
            <a:off x="443705" y="3236536"/>
            <a:ext cx="11650664" cy="529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yellowbrick.features import rank2d</a:t>
            </a:r>
          </a:p>
          <a:p>
            <a:pPr>
              <a:defRPr sz="2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</a:p>
          <a:p>
            <a:pPr lvl="1"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visualizer = rank2D(X)</a:t>
            </a:r>
          </a:p>
          <a:p>
            <a:pPr>
              <a:defRPr sz="64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visualizer.poof()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correl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533" y="609600"/>
            <a:ext cx="12259734" cy="8428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694266" y="2616199"/>
            <a:ext cx="12192001" cy="4521201"/>
          </a:xfrm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Myth #1:</a:t>
            </a:r>
          </a:p>
          <a:p>
            <a:pPr>
              <a:defRPr sz="10000"/>
            </a:pPr>
          </a:p>
          <a:p>
            <a:pPr>
              <a:defRPr sz="10000"/>
            </a:pPr>
            <a:r>
              <a:t>“Machine learning is new”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sz="half" idx="1"/>
          </p:nvPr>
        </p:nvSpPr>
        <p:spPr>
          <a:xfrm>
            <a:off x="5892800" y="1496417"/>
            <a:ext cx="6705600" cy="4057717"/>
          </a:xfrm>
          <a:prstGeom prst="rect">
            <a:avLst/>
          </a:prstGeom>
        </p:spPr>
        <p:txBody>
          <a:bodyPr/>
          <a:lstStyle>
            <a:lvl1pPr defTabSz="385572">
              <a:defRPr sz="6204"/>
            </a:lvl1pPr>
          </a:lstStyle>
          <a:p>
            <a:pPr/>
            <a:r>
              <a:t>“The field of study that gives computers the ability to learn without being explicitly programmed”</a:t>
            </a:r>
          </a:p>
        </p:txBody>
      </p:sp>
      <p:pic>
        <p:nvPicPr>
          <p:cNvPr id="227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1470" t="0" r="16775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28" name="Shape 228"/>
          <p:cNvSpPr/>
          <p:nvPr/>
        </p:nvSpPr>
        <p:spPr>
          <a:xfrm>
            <a:off x="5773585" y="6276762"/>
            <a:ext cx="7184669" cy="78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5400">
                <a:solidFill>
                  <a:srgbClr val="FFFFFF"/>
                </a:solidFill>
              </a:defRPr>
            </a:lvl1pPr>
          </a:lstStyle>
          <a:p>
            <a:pPr/>
            <a:r>
              <a:t>- Arthur Samuel, 1959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Machine Learning: Why Now?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406400" y="4063999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Computers are now fast and cheap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Improvements to old ideas (e.g. back-propagation)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14" y="1242483"/>
            <a:ext cx="12612372" cy="6863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236" name="Shape 23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304800"/>
            <a:ext cx="12192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694266" y="2616200"/>
            <a:ext cx="12192001" cy="4521200"/>
          </a:xfrm>
          <a:prstGeom prst="rect">
            <a:avLst/>
          </a:prstGeom>
        </p:spPr>
        <p:txBody>
          <a:bodyPr/>
          <a:lstStyle/>
          <a:p>
            <a:pPr>
              <a:defRPr sz="10000"/>
            </a:pPr>
            <a:r>
              <a:t>Myth #2:</a:t>
            </a:r>
          </a:p>
          <a:p>
            <a:pPr>
              <a:defRPr sz="10000"/>
            </a:pPr>
          </a:p>
          <a:p>
            <a:pPr>
              <a:defRPr sz="10000"/>
            </a:pPr>
            <a:r>
              <a:t>“Machine learning = AI”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242" name="Shape 24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345267"/>
            <a:ext cx="13004801" cy="129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41" t="10364" r="0" b="0"/>
          <a:stretch>
            <a:fillRect/>
          </a:stretch>
        </p:blipFill>
        <p:spPr>
          <a:xfrm>
            <a:off x="-40085" y="-169334"/>
            <a:ext cx="13265357" cy="7761574"/>
          </a:xfrm>
          <a:prstGeom prst="rect">
            <a:avLst/>
          </a:prstGeom>
        </p:spPr>
      </p:pic>
      <p:sp>
        <p:nvSpPr>
          <p:cNvPr id="246" name="Shape 246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>
            <a:off x="439585" y="8291828"/>
            <a:ext cx="12125630" cy="78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5400">
                <a:solidFill>
                  <a:srgbClr val="FFFFFF"/>
                </a:solidFill>
              </a:defRPr>
            </a:lvl1pPr>
          </a:lstStyle>
          <a:p>
            <a:pPr/>
            <a:r>
              <a:t>Intelligence = search algorithm (1956 - 1974)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50" name="Shape 250"/>
          <p:cNvSpPr/>
          <p:nvPr/>
        </p:nvSpPr>
        <p:spPr>
          <a:xfrm>
            <a:off x="710518" y="7800339"/>
            <a:ext cx="12125631" cy="756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5200">
                <a:solidFill>
                  <a:srgbClr val="FFFFFF"/>
                </a:solidFill>
              </a:defRPr>
            </a:lvl1pPr>
          </a:lstStyle>
          <a:p>
            <a:pPr/>
            <a:r>
              <a:t>Intelligence = Rules + Deductive Logic (1980 - 1987)</a:t>
            </a:r>
          </a:p>
        </p:txBody>
      </p:sp>
      <p:sp>
        <p:nvSpPr>
          <p:cNvPr id="251" name="Shape 251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Rob Carrington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xfrm>
            <a:off x="406400" y="4301066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4 years as a Python developer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Worked in FinTech (@Q2eBanking)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55" name="Shape 255"/>
          <p:cNvSpPr/>
          <p:nvPr/>
        </p:nvSpPr>
        <p:spPr>
          <a:xfrm>
            <a:off x="710518" y="7783828"/>
            <a:ext cx="12125631" cy="78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5400">
                <a:solidFill>
                  <a:srgbClr val="FFFFFF"/>
                </a:solidFill>
              </a:defRPr>
            </a:lvl1pPr>
          </a:lstStyle>
          <a:p>
            <a:pPr/>
            <a:r>
              <a:t>Intelligence = Pattern Recognition (1993 - today)</a:t>
            </a:r>
          </a:p>
        </p:txBody>
      </p:sp>
      <p:sp>
        <p:nvSpPr>
          <p:cNvPr id="256" name="Shape 256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66743" y="764395"/>
            <a:ext cx="13138286" cy="6096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body" sz="half" idx="1"/>
          </p:nvPr>
        </p:nvSpPr>
        <p:spPr>
          <a:xfrm>
            <a:off x="5736299" y="2291159"/>
            <a:ext cx="7289536" cy="5171282"/>
          </a:xfrm>
          <a:prstGeom prst="rect">
            <a:avLst/>
          </a:prstGeom>
        </p:spPr>
        <p:txBody>
          <a:bodyPr/>
          <a:lstStyle/>
          <a:p>
            <a:pPr defTabSz="297941">
              <a:defRPr sz="4794"/>
            </a:pPr>
            <a:r>
              <a:t>“If a typical person can do a mental task with less than one second of thought…</a:t>
            </a:r>
          </a:p>
          <a:p>
            <a:pPr defTabSz="297941">
              <a:defRPr sz="4794"/>
            </a:pPr>
          </a:p>
          <a:p>
            <a:pPr defTabSz="297941">
              <a:defRPr sz="4794"/>
            </a:pPr>
            <a:r>
              <a:t>we can probably automate it either now or in the near future” </a:t>
            </a:r>
          </a:p>
          <a:p>
            <a:pPr defTabSz="297941">
              <a:defRPr sz="4794"/>
            </a:pPr>
          </a:p>
          <a:p>
            <a:pPr defTabSz="297941">
              <a:defRPr sz="4794"/>
            </a:pPr>
            <a:r>
              <a:t>- ANDREW NG</a:t>
            </a:r>
          </a:p>
        </p:txBody>
      </p:sp>
      <p:pic>
        <p:nvPicPr>
          <p:cNvPr id="262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1875" t="0" r="21875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65" name="Shape 265"/>
          <p:cNvSpPr/>
          <p:nvPr/>
        </p:nvSpPr>
        <p:spPr>
          <a:xfrm>
            <a:off x="3301318" y="7792295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7400">
                <a:solidFill>
                  <a:srgbClr val="FFFFFF"/>
                </a:solidFill>
              </a:defRPr>
            </a:lvl1pPr>
          </a:lstStyle>
          <a:p>
            <a:pPr/>
            <a:r>
              <a:t>Self-Driving Cars</a:t>
            </a:r>
          </a:p>
        </p:txBody>
      </p:sp>
      <p:sp>
        <p:nvSpPr>
          <p:cNvPr id="266" name="Shape 266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1283" y="316110"/>
            <a:ext cx="13147726" cy="682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72" name="Shape 272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2849" y="831595"/>
            <a:ext cx="13330498" cy="749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8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0" t="8369" r="0" b="5625"/>
          <a:stretch>
            <a:fillRect/>
          </a:stretch>
        </p:blipFill>
        <p:spPr>
          <a:xfrm>
            <a:off x="-1" y="-11642"/>
            <a:ext cx="13004801" cy="774190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2911851" y="8164828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7400">
                <a:solidFill>
                  <a:srgbClr val="FFFFFF"/>
                </a:solidFill>
              </a:defRPr>
            </a:lvl1pPr>
          </a:lstStyle>
          <a:p>
            <a:pPr/>
            <a:r>
              <a:t>Medical Diagnostics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694266" y="2616200"/>
            <a:ext cx="12192001" cy="4521200"/>
          </a:xfrm>
          <a:prstGeom prst="rect">
            <a:avLst/>
          </a:prstGeom>
        </p:spPr>
        <p:txBody>
          <a:bodyPr/>
          <a:lstStyle/>
          <a:p>
            <a:pPr defTabSz="508254">
              <a:defRPr sz="8700"/>
            </a:pPr>
            <a:r>
              <a:t>Myth #3:</a:t>
            </a:r>
          </a:p>
          <a:p>
            <a:pPr defTabSz="508254">
              <a:defRPr sz="8700"/>
            </a:pPr>
          </a:p>
          <a:p>
            <a:pPr defTabSz="508254">
              <a:defRPr sz="8700"/>
            </a:pPr>
            <a:r>
              <a:t>“Machine learning will replace programming”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4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98650"/>
            <a:ext cx="13004800" cy="595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MACHINE LEARNING SHORTCOMINGS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xfrm>
            <a:off x="406400" y="4301066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Algorithms are often “black box”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Failures can be sudden and dramatic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Vulnerable to manipulation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290" name="Shape 29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8633"/>
            <a:ext cx="13004801" cy="933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294" name="Shape 29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0134" y="0"/>
            <a:ext cx="1584960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Q2</a:t>
            </a:r>
          </a:p>
        </p:txBody>
      </p:sp>
      <p:pic>
        <p:nvPicPr>
          <p:cNvPr id="198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00" y="6752232"/>
            <a:ext cx="7213600" cy="1752602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7733903" y="4089400"/>
            <a:ext cx="4496794" cy="157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</a:defRPr>
            </a:pPr>
          </a:p>
        </p:txBody>
      </p:sp>
      <p:pic>
        <p:nvPicPr>
          <p:cNvPr id="200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7329" y="4160954"/>
            <a:ext cx="3352803" cy="14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413" y="3879177"/>
            <a:ext cx="5870983" cy="20113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xfrm>
            <a:off x="2943130" y="3921286"/>
            <a:ext cx="7118541" cy="2486761"/>
          </a:xfrm>
          <a:prstGeom prst="rect">
            <a:avLst/>
          </a:prstGeom>
        </p:spPr>
        <p:txBody>
          <a:bodyPr/>
          <a:lstStyle/>
          <a:p>
            <a:pPr/>
            <a:r>
              <a:t>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xfrm>
            <a:off x="654851" y="1134532"/>
            <a:ext cx="11254831" cy="1960664"/>
          </a:xfrm>
          <a:prstGeom prst="rect">
            <a:avLst/>
          </a:prstGeom>
        </p:spPr>
        <p:txBody>
          <a:bodyPr/>
          <a:lstStyle>
            <a:lvl1pPr defTabSz="438150">
              <a:defRPr sz="9000"/>
            </a:lvl1pPr>
          </a:lstStyle>
          <a:p>
            <a:pPr/>
            <a:r>
              <a:t>Supervised vs Unsupervised</a:t>
            </a:r>
          </a:p>
        </p:txBody>
      </p:sp>
      <p:sp>
        <p:nvSpPr>
          <p:cNvPr id="300" name="Shape 300"/>
          <p:cNvSpPr/>
          <p:nvPr>
            <p:ph type="body" idx="4294967295"/>
          </p:nvPr>
        </p:nvSpPr>
        <p:spPr>
          <a:xfrm>
            <a:off x="558800" y="3060930"/>
            <a:ext cx="12192000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Supervised: model trained and evaluated based on previous “right answers”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Unsupervised: Finds patterns, with no right/wrong answers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987" y="2083262"/>
            <a:ext cx="11832292" cy="508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xfrm>
            <a:off x="654851" y="1134532"/>
            <a:ext cx="11254831" cy="1960664"/>
          </a:xfrm>
          <a:prstGeom prst="rect">
            <a:avLst/>
          </a:prstGeom>
        </p:spPr>
        <p:txBody>
          <a:bodyPr/>
          <a:lstStyle>
            <a:lvl1pPr defTabSz="408940">
              <a:defRPr sz="8400"/>
            </a:lvl1pPr>
          </a:lstStyle>
          <a:p>
            <a:pPr/>
            <a:r>
              <a:t>Regressions vs Classification</a:t>
            </a:r>
          </a:p>
        </p:txBody>
      </p:sp>
      <p:sp>
        <p:nvSpPr>
          <p:cNvPr id="305" name="Shape 305"/>
          <p:cNvSpPr/>
          <p:nvPr>
            <p:ph type="body" idx="4294967295"/>
          </p:nvPr>
        </p:nvSpPr>
        <p:spPr>
          <a:xfrm>
            <a:off x="558800" y="3060930"/>
            <a:ext cx="12192000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Regression outputs a </a:t>
            </a:r>
            <a:r>
              <a:rPr>
                <a:solidFill>
                  <a:schemeClr val="accent3"/>
                </a:solidFill>
              </a:rPr>
              <a:t>number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Classification outputs a </a:t>
            </a:r>
            <a:r>
              <a:rPr>
                <a:solidFill>
                  <a:schemeClr val="accent3"/>
                </a:solidFill>
              </a:rPr>
              <a:t>label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classification.jpg"/>
          <p:cNvPicPr>
            <a:picLocks noChangeAspect="1"/>
          </p:cNvPicPr>
          <p:nvPr/>
        </p:nvPicPr>
        <p:blipFill>
          <a:blip r:embed="rId2">
            <a:extLst/>
          </a:blip>
          <a:srcRect l="5805" t="0" r="10515" b="0"/>
          <a:stretch>
            <a:fillRect/>
          </a:stretch>
        </p:blipFill>
        <p:spPr>
          <a:xfrm>
            <a:off x="2248" y="1465824"/>
            <a:ext cx="13237438" cy="6734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38" y="2190556"/>
            <a:ext cx="15998073" cy="5372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38" y="2190556"/>
            <a:ext cx="15998073" cy="5372488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160543" y="4610099"/>
            <a:ext cx="299770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38" y="2190556"/>
            <a:ext cx="15998073" cy="53724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6519010" y="1101460"/>
            <a:ext cx="29192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features</a:t>
            </a:r>
          </a:p>
        </p:txBody>
      </p:sp>
      <p:sp>
        <p:nvSpPr>
          <p:cNvPr id="316" name="Shape 316"/>
          <p:cNvSpPr/>
          <p:nvPr/>
        </p:nvSpPr>
        <p:spPr>
          <a:xfrm>
            <a:off x="160543" y="4610099"/>
            <a:ext cx="299770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dataset_diagram.png"/>
          <p:cNvPicPr>
            <a:picLocks noChangeAspect="1"/>
          </p:cNvPicPr>
          <p:nvPr/>
        </p:nvPicPr>
        <p:blipFill>
          <a:blip r:embed="rId2">
            <a:extLst/>
          </a:blip>
          <a:srcRect l="17235" t="0" r="5501" b="0"/>
          <a:stretch>
            <a:fillRect/>
          </a:stretch>
        </p:blipFill>
        <p:spPr>
          <a:xfrm>
            <a:off x="2050388" y="1108868"/>
            <a:ext cx="8390013" cy="753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4056" t="48434" r="9588" b="0"/>
          <a:stretch>
            <a:fillRect/>
          </a:stretch>
        </p:blipFill>
        <p:spPr>
          <a:xfrm>
            <a:off x="341312" y="2887001"/>
            <a:ext cx="12322208" cy="3370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Projects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xfrm>
            <a:off x="406400" y="4301066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Recommendation System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Audience Segmentation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Predicting Overdrafts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324" name="Shape 32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5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529" y="2398910"/>
            <a:ext cx="12275679" cy="69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2810251" y="917362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7400">
                <a:solidFill>
                  <a:srgbClr val="FFFFFF"/>
                </a:solidFill>
              </a:defRPr>
            </a:lvl1pPr>
          </a:lstStyle>
          <a:p>
            <a:pPr/>
            <a:r>
              <a:t>Wait! How do we test?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3750" y="3810000"/>
            <a:ext cx="3797300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219064"/>
            <a:ext cx="13004801" cy="7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xfrm>
            <a:off x="4546637" y="3906006"/>
            <a:ext cx="12310459" cy="3602708"/>
          </a:xfrm>
          <a:prstGeom prst="rect">
            <a:avLst/>
          </a:prstGeom>
        </p:spPr>
        <p:txBody>
          <a:bodyPr/>
          <a:lstStyle/>
          <a:p>
            <a:pPr/>
            <a:r>
              <a:t>Quiz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1117600" y="3005666"/>
            <a:ext cx="12192000" cy="4521201"/>
          </a:xfrm>
          <a:prstGeom prst="rect">
            <a:avLst/>
          </a:prstGeom>
        </p:spPr>
        <p:txBody>
          <a:bodyPr/>
          <a:lstStyle/>
          <a:p>
            <a:pPr/>
            <a:r>
              <a:t>Hands on </a:t>
            </a:r>
          </a:p>
          <a:p>
            <a:pPr/>
            <a:r>
              <a:t>with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366" y="2010404"/>
            <a:ext cx="12302068" cy="82612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3369052" y="697228"/>
            <a:ext cx="12125630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7400">
                <a:solidFill>
                  <a:srgbClr val="FFFFFF"/>
                </a:solidFill>
              </a:defRPr>
            </a:lvl1pPr>
          </a:lstStyle>
          <a:p>
            <a:pPr/>
            <a:r>
              <a:t>Setting the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Pandas</a:t>
            </a:r>
          </a:p>
        </p:txBody>
      </p:sp>
      <p:sp>
        <p:nvSpPr>
          <p:cNvPr id="339" name="Shape 339"/>
          <p:cNvSpPr/>
          <p:nvPr>
            <p:ph type="body" sz="half" idx="1"/>
          </p:nvPr>
        </p:nvSpPr>
        <p:spPr>
          <a:xfrm>
            <a:off x="406400" y="3903099"/>
            <a:ext cx="12192000" cy="28097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Short for “panel data”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DataFrame concept from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Dataframe</a:t>
            </a:r>
          </a:p>
        </p:txBody>
      </p:sp>
      <p:sp>
        <p:nvSpPr>
          <p:cNvPr id="342" name="Shape 342"/>
          <p:cNvSpPr/>
          <p:nvPr>
            <p:ph type="body" idx="1"/>
          </p:nvPr>
        </p:nvSpPr>
        <p:spPr>
          <a:xfrm>
            <a:off x="406400" y="3953767"/>
            <a:ext cx="12192000" cy="461225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Similar to a spreadsheet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Columns are Numpy arrays with special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importing Pandas</a:t>
            </a:r>
          </a:p>
        </p:txBody>
      </p:sp>
      <p:sp>
        <p:nvSpPr>
          <p:cNvPr id="345" name="Shape 345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pandas as pd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creating a Dataframe</a:t>
            </a:r>
          </a:p>
        </p:txBody>
      </p:sp>
      <p:sp>
        <p:nvSpPr>
          <p:cNvPr id="348" name="Shape 348"/>
          <p:cNvSpPr/>
          <p:nvPr/>
        </p:nvSpPr>
        <p:spPr>
          <a:xfrm>
            <a:off x="481291" y="4826000"/>
            <a:ext cx="130048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 = </a:t>
            </a:r>
            <a:r>
              <a:rPr>
                <a:solidFill>
                  <a:schemeClr val="accent3"/>
                </a:solidFill>
              </a:rPr>
              <a:t>pd.read_csv</a:t>
            </a:r>
            <a:r>
              <a:t>(“file_name”)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Grabbing a Column</a:t>
            </a:r>
          </a:p>
        </p:txBody>
      </p:sp>
      <p:sp>
        <p:nvSpPr>
          <p:cNvPr id="351" name="Shape 351"/>
          <p:cNvSpPr/>
          <p:nvPr/>
        </p:nvSpPr>
        <p:spPr>
          <a:xfrm>
            <a:off x="552927" y="4826000"/>
            <a:ext cx="1213601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</a:t>
            </a:r>
            <a:r>
              <a:rPr>
                <a:solidFill>
                  <a:schemeClr val="accent3"/>
                </a:solidFill>
              </a:rPr>
              <a:t>[‘profit’]</a:t>
            </a:r>
            <a:endParaRPr>
              <a:solidFill>
                <a:schemeClr val="accent3"/>
              </a:solidFill>
            </a:endParaRP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207" name="Shape 20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431800"/>
            <a:ext cx="12700000" cy="889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Dataframe from columns</a:t>
            </a:r>
          </a:p>
        </p:txBody>
      </p:sp>
      <p:sp>
        <p:nvSpPr>
          <p:cNvPr id="354" name="Shape 354"/>
          <p:cNvSpPr/>
          <p:nvPr/>
        </p:nvSpPr>
        <p:spPr>
          <a:xfrm>
            <a:off x="434394" y="4826000"/>
            <a:ext cx="129467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columns = [‘revenue’, ‘profit’]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df[columns]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Dropping Columns</a:t>
            </a:r>
          </a:p>
        </p:txBody>
      </p:sp>
      <p:sp>
        <p:nvSpPr>
          <p:cNvPr id="357" name="Shape 357"/>
          <p:cNvSpPr/>
          <p:nvPr/>
        </p:nvSpPr>
        <p:spPr>
          <a:xfrm>
            <a:off x="510396" y="4859069"/>
            <a:ext cx="111415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solidFill>
                  <a:srgbClr val="A7A7A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pPr/>
            <a:r>
              <a:t>df.drop(columns=[‘revenue’])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Dividing your data</a:t>
            </a:r>
          </a:p>
        </p:txBody>
      </p:sp>
      <p:sp>
        <p:nvSpPr>
          <p:cNvPr id="360" name="Shape 360"/>
          <p:cNvSpPr/>
          <p:nvPr/>
        </p:nvSpPr>
        <p:spPr>
          <a:xfrm>
            <a:off x="510396" y="3931969"/>
            <a:ext cx="11141553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rgbClr val="A7A7A7"/>
                </a:solidFill>
              </a:rPr>
              <a:t>from sklearn.model_selection import </a:t>
            </a:r>
            <a:r>
              <a:rPr>
                <a:solidFill>
                  <a:schemeClr val="accent3"/>
                </a:solidFill>
              </a:rPr>
              <a:t>train_test_split</a:t>
            </a:r>
            <a:endParaRPr>
              <a:solidFill>
                <a:srgbClr val="A7A7A7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dataset_diagram.png"/>
          <p:cNvPicPr>
            <a:picLocks noChangeAspect="1"/>
          </p:cNvPicPr>
          <p:nvPr/>
        </p:nvPicPr>
        <p:blipFill>
          <a:blip r:embed="rId2">
            <a:extLst/>
          </a:blip>
          <a:srcRect l="17235" t="0" r="5501" b="0"/>
          <a:stretch>
            <a:fillRect/>
          </a:stretch>
        </p:blipFill>
        <p:spPr>
          <a:xfrm>
            <a:off x="2050388" y="1108868"/>
            <a:ext cx="8390013" cy="753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03750" y="3810000"/>
            <a:ext cx="3797300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219064"/>
            <a:ext cx="13004801" cy="7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Dividing your data</a:t>
            </a:r>
          </a:p>
        </p:txBody>
      </p:sp>
      <p:sp>
        <p:nvSpPr>
          <p:cNvPr id="368" name="Shape 368"/>
          <p:cNvSpPr/>
          <p:nvPr/>
        </p:nvSpPr>
        <p:spPr>
          <a:xfrm>
            <a:off x="510396" y="4471719"/>
            <a:ext cx="11984008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rgbClr val="A7A7A7"/>
                </a:solidFill>
              </a:rPr>
              <a:t>X_train, X_test, y_train, y_test = </a:t>
            </a:r>
            <a:r>
              <a:rPr>
                <a:solidFill>
                  <a:schemeClr val="accent3"/>
                </a:solidFill>
              </a:rPr>
              <a:t>train_test_split(X, y)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xfrm>
            <a:off x="956770" y="3381073"/>
            <a:ext cx="11091260" cy="3602707"/>
          </a:xfrm>
          <a:prstGeom prst="rect">
            <a:avLst/>
          </a:prstGeom>
        </p:spPr>
        <p:txBody>
          <a:bodyPr/>
          <a:lstStyle>
            <a:lvl1pPr algn="ctr" defTabSz="467359">
              <a:defRPr sz="13600"/>
            </a:lvl1pPr>
          </a:lstStyle>
          <a:p>
            <a:pPr/>
            <a:r>
              <a:t>Non-Parametric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Non-parametric Model</a:t>
            </a:r>
          </a:p>
        </p:txBody>
      </p:sp>
      <p:sp>
        <p:nvSpPr>
          <p:cNvPr id="375" name="Shape 375"/>
          <p:cNvSpPr/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Has parameters, despite name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Complexity of model grows with number of rows of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Contrast: Linear Regression</a:t>
            </a:r>
          </a:p>
        </p:txBody>
      </p:sp>
      <p:sp>
        <p:nvSpPr>
          <p:cNvPr id="378" name="Shape 378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0</a:t>
            </a:r>
            <a:r>
              <a:t> + 3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1 </a:t>
            </a:r>
            <a:r>
              <a:t>+ … + 1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2909630" y="846665"/>
            <a:ext cx="7185540" cy="1960665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Goals</a:t>
            </a:r>
          </a:p>
        </p:txBody>
      </p:sp>
      <p:sp>
        <p:nvSpPr>
          <p:cNvPr id="211" name="Shape 211"/>
          <p:cNvSpPr/>
          <p:nvPr>
            <p:ph type="body" idx="4294967295"/>
          </p:nvPr>
        </p:nvSpPr>
        <p:spPr>
          <a:xfrm>
            <a:off x="541866" y="3653596"/>
            <a:ext cx="12192001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Theory behind important ML algorithms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Practice building models with scikit-learn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Benefits</a:t>
            </a:r>
          </a:p>
        </p:txBody>
      </p:sp>
      <p:sp>
        <p:nvSpPr>
          <p:cNvPr id="381" name="Shape 381"/>
          <p:cNvSpPr/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assumptions about probability distribution or functional form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fit very irregular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asted-image.gi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7161" t="0" r="0" b="0"/>
          <a:stretch>
            <a:fillRect/>
          </a:stretch>
        </p:blipFill>
        <p:spPr>
          <a:xfrm>
            <a:off x="0" y="0"/>
            <a:ext cx="5469775" cy="9753600"/>
          </a:xfrm>
          <a:prstGeom prst="rect">
            <a:avLst/>
          </a:prstGeom>
        </p:spPr>
      </p:pic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12580"/>
            </a:lvl1pPr>
          </a:lstStyle>
          <a:p>
            <a:pPr/>
            <a:r>
              <a:t>Recognition</a:t>
            </a:r>
          </a:p>
        </p:txBody>
      </p:sp>
      <p:sp>
        <p:nvSpPr>
          <p:cNvPr id="385" name="Shape 3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Handwriting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Drawbacks</a:t>
            </a:r>
          </a:p>
        </p:txBody>
      </p:sp>
      <p:sp>
        <p:nvSpPr>
          <p:cNvPr id="388" name="Shape 388"/>
          <p:cNvSpPr/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cap="none" spc="0" sz="4851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Low bias means it’s easy to overfit</a:t>
            </a:r>
          </a:p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cap="none" spc="0" sz="4851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Requires much more data to be accurate</a:t>
            </a:r>
          </a:p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cap="none" spc="0" sz="4851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“Model” keeps the entire dataset!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xfrm>
            <a:off x="3344370" y="3075446"/>
            <a:ext cx="11091259" cy="3602708"/>
          </a:xfrm>
          <a:prstGeom prst="rect">
            <a:avLst/>
          </a:prstGeom>
        </p:spPr>
        <p:txBody>
          <a:bodyPr/>
          <a:lstStyle/>
          <a:p>
            <a:pPr defTabSz="467359">
              <a:defRPr sz="13600"/>
            </a:pPr>
            <a:r>
              <a:t>Distance &amp;</a:t>
            </a:r>
          </a:p>
          <a:p>
            <a:pPr defTabSz="467359">
              <a:defRPr sz="13600"/>
            </a:pPr>
            <a:r>
              <a:t>Dimension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Distance-Based ML </a:t>
            </a:r>
          </a:p>
        </p:txBody>
      </p:sp>
      <p:sp>
        <p:nvSpPr>
          <p:cNvPr id="393" name="Shape 393"/>
          <p:cNvSpPr/>
          <p:nvPr>
            <p:ph type="body" idx="1"/>
          </p:nvPr>
        </p:nvSpPr>
        <p:spPr>
          <a:xfrm>
            <a:off x="406400" y="3843833"/>
            <a:ext cx="12192000" cy="4732604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K-Nearest Neighbors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Linear Regression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Polynomial Regression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17962"/>
          <a:stretch>
            <a:fillRect/>
          </a:stretch>
        </p:blipFill>
        <p:spPr>
          <a:xfrm>
            <a:off x="33866" y="42167"/>
            <a:ext cx="5486401" cy="9669365"/>
          </a:xfrm>
          <a:prstGeom prst="rect">
            <a:avLst/>
          </a:prstGeom>
        </p:spPr>
      </p:pic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</a:t>
            </a:r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00" name="Shape 40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1" name="pasted-im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753" y="532955"/>
            <a:ext cx="12417294" cy="8935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04" name="Shape 40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149" y="16357"/>
            <a:ext cx="12568502" cy="10591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08" name="Shape 40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7824" y="596706"/>
            <a:ext cx="13200448" cy="856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12" name="Shape 41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33" y="429683"/>
            <a:ext cx="12192002" cy="8424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Theory</a:t>
            </a:r>
          </a:p>
        </p:txBody>
      </p:sp>
      <p:sp>
        <p:nvSpPr>
          <p:cNvPr id="214" name="Shape 214"/>
          <p:cNvSpPr/>
          <p:nvPr>
            <p:ph type="body" idx="1"/>
          </p:nvPr>
        </p:nvSpPr>
        <p:spPr>
          <a:xfrm>
            <a:off x="406400" y="3420532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Concepts &amp; terminology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Intuition behind underlying math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Understand tradeoffs between types of machine learning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9433" y="74083"/>
            <a:ext cx="10805196" cy="9137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529" y="68178"/>
            <a:ext cx="11371742" cy="9617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2324100"/>
            <a:ext cx="12547600" cy="510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Dimension</a:t>
            </a:r>
          </a:p>
        </p:txBody>
      </p:sp>
      <p:sp>
        <p:nvSpPr>
          <p:cNvPr id="423" name="Shape 423"/>
          <p:cNvSpPr/>
          <p:nvPr>
            <p:ph type="body" idx="1"/>
          </p:nvPr>
        </p:nvSpPr>
        <p:spPr>
          <a:xfrm>
            <a:off x="406400" y="3903099"/>
            <a:ext cx="12192000" cy="519182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Degrees of freedom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How many numbers to specify a location?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26" name="Shape 426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7" name="pasted-imag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37" y="762000"/>
            <a:ext cx="12746526" cy="849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8707" y="664633"/>
            <a:ext cx="10426172" cy="781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61281" t="0" r="0" b="0"/>
          <a:stretch>
            <a:fillRect/>
          </a:stretch>
        </p:blipFill>
        <p:spPr>
          <a:xfrm>
            <a:off x="-1399117" y="664633"/>
            <a:ext cx="4632567" cy="781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61281" t="0" r="0" b="0"/>
          <a:stretch>
            <a:fillRect/>
          </a:stretch>
        </p:blipFill>
        <p:spPr>
          <a:xfrm>
            <a:off x="23283" y="749300"/>
            <a:ext cx="4632567" cy="7819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7586" y="733491"/>
            <a:ext cx="8211632" cy="785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2078" t="0" r="0" b="0"/>
          <a:stretch>
            <a:fillRect/>
          </a:stretch>
        </p:blipFill>
        <p:spPr>
          <a:xfrm>
            <a:off x="158749" y="966985"/>
            <a:ext cx="9323101" cy="781968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10817097" y="3314166"/>
            <a:ext cx="1063626" cy="2651134"/>
          </a:xfrm>
          <a:prstGeom prst="rect">
            <a:avLst/>
          </a:prstGeom>
          <a:gradFill>
            <a:gsLst>
              <a:gs pos="0">
                <a:srgbClr val="FF0D1A"/>
              </a:gs>
              <a:gs pos="100000">
                <a:schemeClr val="accent5">
                  <a:hueOff val="131986"/>
                  <a:satOff val="22314"/>
                  <a:lumOff val="31660"/>
                </a:schemeClr>
              </a:gs>
            </a:gsLst>
            <a:lin ang="16200000"/>
          </a:gradFill>
          <a:ln>
            <a:solidFill>
              <a:srgbClr val="E3222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type="title"/>
          </p:nvPr>
        </p:nvSpPr>
        <p:spPr>
          <a:xfrm>
            <a:off x="3344370" y="3075446"/>
            <a:ext cx="11091259" cy="3602708"/>
          </a:xfrm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pPr/>
            <a:r>
              <a:t>K-nearest Neighbors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42" name="Shape 442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6" y="1017151"/>
            <a:ext cx="12987868" cy="80855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Practice</a:t>
            </a:r>
          </a:p>
        </p:txBody>
      </p:sp>
      <p:sp>
        <p:nvSpPr>
          <p:cNvPr id="217" name="Shape 217"/>
          <p:cNvSpPr/>
          <p:nvPr>
            <p:ph type="body" idx="1"/>
          </p:nvPr>
        </p:nvSpPr>
        <p:spPr>
          <a:xfrm>
            <a:off x="406400" y="3420532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Machine learning workflow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Diagnosing commons problems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cap="none" spc="0" sz="5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Steps to improve different types of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Pros of KNN</a:t>
            </a:r>
          </a:p>
        </p:txBody>
      </p:sp>
      <p:sp>
        <p:nvSpPr>
          <p:cNvPr id="446" name="Shape 446"/>
          <p:cNvSpPr/>
          <p:nvPr>
            <p:ph type="body" idx="1"/>
          </p:nvPr>
        </p:nvSpPr>
        <p:spPr>
          <a:xfrm>
            <a:off x="406400" y="3843833"/>
            <a:ext cx="12192000" cy="4732604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Simple to understand, no training step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do regression or classification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Easy to do multi-class classification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Easy to add new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Cons of KNN</a:t>
            </a:r>
          </a:p>
        </p:txBody>
      </p:sp>
      <p:sp>
        <p:nvSpPr>
          <p:cNvPr id="449" name="Shape 449"/>
          <p:cNvSpPr/>
          <p:nvPr>
            <p:ph type="body" sz="half" idx="1"/>
          </p:nvPr>
        </p:nvSpPr>
        <p:spPr>
          <a:xfrm>
            <a:off x="406400" y="3809966"/>
            <a:ext cx="12192000" cy="3759466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Numerical inputs only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Major problems with imbalanced data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Model slows down with more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72" t="0" r="4027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52" name="Shape 452"/>
          <p:cNvSpPr/>
          <p:nvPr>
            <p:ph type="title"/>
          </p:nvPr>
        </p:nvSpPr>
        <p:spPr>
          <a:xfrm>
            <a:off x="5892800" y="6426200"/>
            <a:ext cx="6911380" cy="2705100"/>
          </a:xfrm>
          <a:prstGeom prst="rect">
            <a:avLst/>
          </a:prstGeom>
        </p:spPr>
        <p:txBody>
          <a:bodyPr/>
          <a:lstStyle>
            <a:lvl1pPr defTabSz="426466">
              <a:defRPr sz="10220"/>
            </a:lvl1pPr>
          </a:lstStyle>
          <a:p>
            <a:pPr/>
            <a:r>
              <a:t>Dimensionality</a:t>
            </a:r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curse of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618" y="2586831"/>
            <a:ext cx="13101986" cy="458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18783"/>
            <a:ext cx="13004800" cy="518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xfrm>
            <a:off x="2937970" y="4024540"/>
            <a:ext cx="11091259" cy="3602707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title"/>
          </p:nvPr>
        </p:nvSpPr>
        <p:spPr>
          <a:xfrm>
            <a:off x="2015066" y="3056466"/>
            <a:ext cx="12192001" cy="4521201"/>
          </a:xfrm>
          <a:prstGeom prst="rect">
            <a:avLst/>
          </a:prstGeom>
        </p:spPr>
        <p:txBody>
          <a:bodyPr/>
          <a:lstStyle/>
          <a:p>
            <a:pPr/>
            <a:r>
              <a:t>Evaluating</a:t>
            </a:r>
          </a:p>
          <a:p>
            <a:pPr/>
            <a:r>
              <a:t>Classifiers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Cannot use Regression metrics</a:t>
            </a:r>
          </a:p>
        </p:txBody>
      </p:sp>
      <p:sp>
        <p:nvSpPr>
          <p:cNvPr id="466" name="Shape 466"/>
          <p:cNvSpPr/>
          <p:nvPr>
            <p:ph type="body" sz="half" idx="1"/>
          </p:nvPr>
        </p:nvSpPr>
        <p:spPr>
          <a:xfrm>
            <a:off x="406400" y="4237533"/>
            <a:ext cx="12192000" cy="346240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Outputs are classes, not numbers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“Amount of error” is a bad fit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Accuracy</a:t>
            </a:r>
          </a:p>
        </p:txBody>
      </p:sp>
      <p:sp>
        <p:nvSpPr>
          <p:cNvPr id="469" name="Shape 469"/>
          <p:cNvSpPr/>
          <p:nvPr>
            <p:ph type="body" sz="half" idx="1"/>
          </p:nvPr>
        </p:nvSpPr>
        <p:spPr>
          <a:xfrm>
            <a:off x="406400" y="4237533"/>
            <a:ext cx="12192000" cy="346240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% of samples correctly classified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Does not tell you WHERE error 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Confusion Matrix</a:t>
            </a:r>
          </a:p>
        </p:txBody>
      </p:sp>
      <p:sp>
        <p:nvSpPr>
          <p:cNvPr id="472" name="Shape 472"/>
          <p:cNvSpPr/>
          <p:nvPr>
            <p:ph type="body" sz="half" idx="1"/>
          </p:nvPr>
        </p:nvSpPr>
        <p:spPr>
          <a:xfrm>
            <a:off x="406400" y="4237533"/>
            <a:ext cx="12192000" cy="346240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Grid comparing predicted VS actual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Shows where your errors lie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Correction classification on diagonal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2909630" y="846665"/>
            <a:ext cx="7185540" cy="1960665"/>
          </a:xfrm>
          <a:prstGeom prst="rect">
            <a:avLst/>
          </a:prstGeom>
        </p:spPr>
        <p:txBody>
          <a:bodyPr/>
          <a:lstStyle>
            <a:lvl1pPr>
              <a:defRPr sz="12000"/>
            </a:lvl1pPr>
          </a:lstStyle>
          <a:p>
            <a:pPr/>
            <a:r>
              <a:t>Class format</a:t>
            </a:r>
          </a:p>
        </p:txBody>
      </p:sp>
      <p:sp>
        <p:nvSpPr>
          <p:cNvPr id="220" name="Shape 220"/>
          <p:cNvSpPr/>
          <p:nvPr>
            <p:ph type="body" idx="4294967295"/>
          </p:nvPr>
        </p:nvSpPr>
        <p:spPr>
          <a:xfrm>
            <a:off x="406400" y="2840796"/>
            <a:ext cx="12192000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15 minutes for lecture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15 minutes for exercises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Rinse and 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3607"/>
            <a:ext cx="14671184" cy="7746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Confusion Matrix</a:t>
            </a:r>
          </a:p>
        </p:txBody>
      </p:sp>
      <p:pic>
        <p:nvPicPr>
          <p:cNvPr id="4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2891" y="1870934"/>
            <a:ext cx="4762501" cy="345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1243" t="0" r="0" b="0"/>
          <a:stretch>
            <a:fillRect/>
          </a:stretch>
        </p:blipFill>
        <p:spPr>
          <a:xfrm>
            <a:off x="-91182" y="-153260"/>
            <a:ext cx="13355285" cy="10547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pPr/>
            <a:r>
              <a:t>Class prediction Error</a:t>
            </a:r>
          </a:p>
        </p:txBody>
      </p:sp>
      <p:sp>
        <p:nvSpPr>
          <p:cNvPr id="482" name="Shape 482"/>
          <p:cNvSpPr/>
          <p:nvPr>
            <p:ph type="body" sz="half" idx="1"/>
          </p:nvPr>
        </p:nvSpPr>
        <p:spPr>
          <a:xfrm>
            <a:off x="406400" y="4237533"/>
            <a:ext cx="12192000" cy="346240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Derived from the confusion matrix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cap="none" spc="0" sz="49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Sometimes easier to interpret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</a:p>
        </p:txBody>
      </p:sp>
      <p:sp>
        <p:nvSpPr>
          <p:cNvPr id="485" name="Shape 48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94266"/>
            <a:ext cx="12527941" cy="86129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Choosing a Threshold</a:t>
            </a:r>
          </a:p>
        </p:txBody>
      </p:sp>
      <p:sp>
        <p:nvSpPr>
          <p:cNvPr id="489" name="Shape 489"/>
          <p:cNvSpPr/>
          <p:nvPr>
            <p:ph type="body" idx="1"/>
          </p:nvPr>
        </p:nvSpPr>
        <p:spPr>
          <a:xfrm>
            <a:off x="406400" y="2570901"/>
            <a:ext cx="12192000" cy="646599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Business decision: Which type of errors are more costly?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Equal weight? Closest point on curve to top-left corner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ROC Curve</a:t>
            </a:r>
          </a:p>
        </p:txBody>
      </p:sp>
      <p:sp>
        <p:nvSpPr>
          <p:cNvPr id="492" name="Shape 492"/>
          <p:cNvSpPr/>
          <p:nvPr>
            <p:ph type="body" idx="1"/>
          </p:nvPr>
        </p:nvSpPr>
        <p:spPr>
          <a:xfrm>
            <a:off x="406400" y="1927435"/>
            <a:ext cx="12192000" cy="646599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Short for “Receiver operating characteristic” 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Shows effect of changing probability threshold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214" y="-44847"/>
            <a:ext cx="12290372" cy="98432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pPr/>
            <a:r>
              <a:t>Area Under the curve</a:t>
            </a:r>
          </a:p>
        </p:txBody>
      </p:sp>
      <p:sp>
        <p:nvSpPr>
          <p:cNvPr id="497" name="Shape 497"/>
          <p:cNvSpPr/>
          <p:nvPr>
            <p:ph type="body" idx="1"/>
          </p:nvPr>
        </p:nvSpPr>
        <p:spPr>
          <a:xfrm>
            <a:off x="406400" y="2570901"/>
            <a:ext cx="12192000" cy="6465998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Total AUC is a measure of classifier power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1.0 is perfect, 0.5 is as bad as random chance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title"/>
          </p:nvPr>
        </p:nvSpPr>
        <p:spPr>
          <a:xfrm>
            <a:off x="2802101" y="4038600"/>
            <a:ext cx="7400598" cy="4521200"/>
          </a:xfrm>
          <a:prstGeom prst="rect">
            <a:avLst/>
          </a:prstGeom>
        </p:spPr>
        <p:txBody>
          <a:bodyPr/>
          <a:lstStyle/>
          <a:p>
            <a:pPr/>
            <a:r>
              <a:t>Exercises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asted-image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9428" t="0" r="2942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02" name="Shape 5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600"/>
            </a:lvl1pPr>
          </a:lstStyle>
          <a:p>
            <a:pPr/>
            <a:r>
              <a:t>Yellowbrick</a:t>
            </a:r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